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968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041258a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平衡态与热平衡的辨析</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6d341158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平衡态与热平衡</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5c610acb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温度、温标与温度计</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041258a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平衡态与热平衡的辨析</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e7723be93348528ddcabda#tid=68ef0a9e66391f0009f97a2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15.xml"/><Relationship Id="rId4" Type="http://schemas.openxmlformats.org/officeDocument/2006/relationships/image" Target="../media/image20.png"/><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9d1a729f7?vop=1&amp;vop=1&amp;pid=5c610acb8&amp;color=0,0,0&amp;vtp=1&amp;bt=1&amp;bbb=1&amp;hb=1"/>
              <p:cNvSpPr/>
              <p:nvPr/>
            </p:nvSpPr>
            <p:spPr>
              <a:xfrm>
                <a:off x="722376" y="972000"/>
                <a:ext cx="10753344" cy="3167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相当于</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e>
                    </m:d>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相当于</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e>
                    </m:d>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相当于</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e>
                    </m:d>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相当于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e>
                    </m:d>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，可知水从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升高到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，用热力学温度表示即为从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，故C正确；根据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，可知摄氏温度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相当于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e>
                    </m:d>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氏温度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相当于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，故温度由摄氏温度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应的热力学温度不是由</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mc:Choice>
        <mc:Fallback>
          <p:sp>
            <p:nvSpPr>
              <p:cNvPr id="2" name="QC_5_AS.11_1#9d1a729f7?vop=1&amp;vop=1&amp;pid=5c610acb8&amp;color=0,0,0&amp;vtp=1&amp;bt=1&amp;bbb=1&amp;hb=1"/>
              <p:cNvSpPr>
                <a:spLocks noRot="1" noChangeAspect="1" noMove="1" noResize="1" noEditPoints="1" noAdjustHandles="1" noChangeArrowheads="1" noChangeShapeType="1" noTextEdit="1"/>
              </p:cNvSpPr>
              <p:nvPr/>
            </p:nvSpPr>
            <p:spPr>
              <a:xfrm>
                <a:off x="722376" y="972000"/>
                <a:ext cx="10753344" cy="3167634"/>
              </a:xfrm>
              <a:prstGeom prst="rect">
                <a:avLst/>
              </a:prstGeom>
              <a:blipFill rotWithShape="1">
                <a:blip r:embed="rId1"/>
                <a:stretch>
                  <a:fillRect l="-4" t="-14" r="-177" b="-14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2_1#9d1a729f7?vop=1&amp;vop=1&amp;pid=5c610acb8&amp;color=0,0,0&amp;vtp=1&amp;bt=1&amp;bbb=1&amp;hb=1"/>
              <p:cNvSpPr/>
              <p:nvPr/>
            </p:nvSpPr>
            <p:spPr>
              <a:xfrm>
                <a:off x="722376" y="969264"/>
                <a:ext cx="10753344" cy="3662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热力学温度与摄氏温度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对于热力学温度和摄氏温度的关系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，易出现以下两点错误：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1）单位混淆.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2）错用公式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，把物体的温度和物体升高的温度混淆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，认为摄氏温度升高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，热力学温度升高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，从而出错.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弄清二者关系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，一要强调二者的单位，二要明确热力学温标和摄氏温标表示的温差相同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EX.12_1#9d1a729f7?vop=1&amp;vop=1&amp;pid=5c610acb8&amp;color=0,0,0&amp;vtp=1&amp;bt=1&amp;bbb=1&amp;hb=1"/>
              <p:cNvSpPr>
                <a:spLocks noRot="1" noChangeAspect="1" noMove="1" noResize="1" noEditPoints="1" noAdjustHandles="1" noChangeArrowheads="1" noChangeShapeType="1" noTextEdit="1"/>
              </p:cNvSpPr>
              <p:nvPr/>
            </p:nvSpPr>
            <p:spPr>
              <a:xfrm>
                <a:off x="722376" y="969264"/>
                <a:ext cx="10753344" cy="3662934"/>
              </a:xfrm>
              <a:prstGeom prst="rect">
                <a:avLst/>
              </a:prstGeom>
              <a:blipFill rotWithShape="1">
                <a:blip r:embed="rId1"/>
                <a:stretch>
                  <a:fillRect l="-4" t="-7" b="-123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3174e5f5c?vop=1&amp;pid=5c610acb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[湖北武汉问津教育联合体2024高二下联考]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下列关于温标和温度的说法，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3174e5f5c.bracket?vop=1&amp;pid=5c610acb8&amp;color=0,0,0&amp;vpa=4&amp;vtp=1"/>
          <p:cNvSpPr/>
          <p:nvPr/>
        </p:nvSpPr>
        <p:spPr>
          <a:xfrm>
            <a:off x="10404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13_2#3174e5f5c.choices?vop=1&amp;pid=5c610acb8&amp;color=0,0,0&amp;vtp=1&amp;bbb=1"/>
              <p:cNvSpPr/>
              <p:nvPr/>
            </p:nvSpPr>
            <p:spPr>
              <a:xfrm>
                <a:off x="722376" y="1384300"/>
                <a:ext cx="1075334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A.今天最高气温是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，用热力学温度来表示即为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.今天最低气温是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283</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，用摄氏温度来表示即为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.今天从早晨到中午，气温上升了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，用热力学温度来表示即上升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.今天从早晨到中午，气温上升了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，用热力学温度来表示即上升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283</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3_2#3174e5f5c.choices?vop=1&amp;pid=5c610acb8&amp;color=0,0,0&amp;vtp=1&amp;bbb=1"/>
              <p:cNvSpPr>
                <a:spLocks noRot="1" noChangeAspect="1" noMove="1" noResize="1" noEditPoints="1" noAdjustHandles="1" noChangeArrowheads="1" noChangeShapeType="1" noTextEdit="1"/>
              </p:cNvSpPr>
              <p:nvPr/>
            </p:nvSpPr>
            <p:spPr>
              <a:xfrm>
                <a:off x="722376" y="1384300"/>
                <a:ext cx="10753344" cy="1781302"/>
              </a:xfrm>
              <a:prstGeom prst="rect">
                <a:avLst/>
              </a:prstGeom>
              <a:blipFill rotWithShape="1">
                <a:blip r:embed="rId1"/>
                <a:stretch>
                  <a:fillRect l="-4" b="-266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3174e5f5c?vop=1&amp;vop=1&amp;pid=5c610acb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根据热力学温度与摄氏温度的关系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，可得今天最高气温是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，用热力学温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度来表示即为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298</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，故A错误；今天最低气温是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283</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，用摄氏温标来表示即为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283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e>
                    </m:d>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，故B错误；今天从早晨到中午，气温上升了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，由于数值上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，所以用热力学温度来表示即上升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，故C正确，D错误.</a:t>
                </a:r>
                <a:endParaRPr lang="en-US" altLang="zh-CN" sz="2200" dirty="0"/>
              </a:p>
            </p:txBody>
          </p:sp>
        </mc:Choice>
        <mc:Fallback>
          <p:sp>
            <p:nvSpPr>
              <p:cNvPr id="2" name="QC_5_AS.15_1#3174e5f5c?vop=1&amp;vop=1&amp;pid=5c610acb8&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37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6_1#59c435da0?vop=1&amp;pid=5c610acb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[陕西咸阳实验中学2024高二下月考]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图甲表示某电阻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随摄氏温度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.把该电阻与电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、电流表串联起来，如图乙所示，用该电阻做测温探头，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把电流表的刻度改为相应的温度刻度，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就得到了一个简易温度计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6_1#59c435da0?vop=1&amp;pid=5c610acb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2764" b="-3491"/>
                </a:stretch>
              </a:blipFill>
            </p:spPr>
            <p:txBody>
              <a:bodyPr/>
              <a:lstStyle/>
              <a:p>
                <a:r>
                  <a:rPr lang="zh-CN" altLang="en-US">
                    <a:noFill/>
                  </a:rPr>
                  <a:t> </a:t>
                </a:r>
              </a:p>
            </p:txBody>
          </p:sp>
        </mc:Fallback>
      </mc:AlternateContent>
      <p:sp>
        <p:nvSpPr>
          <p:cNvPr id="3" name="QC_5_AN.17_1#59c435da0.bracket?vop=1&amp;pid=5c610acb8&amp;color=0,0,0&amp;vpa=5&amp;vtp=1"/>
          <p:cNvSpPr/>
          <p:nvPr/>
        </p:nvSpPr>
        <p:spPr>
          <a:xfrm>
            <a:off x="5810314"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16_3#59c435da0?iti=1&amp;htil=1&amp;vop=1&amp;pid=5c610acb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542032" y="2408877"/>
            <a:ext cx="1728216"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6_4#59c435da0?iti=2&amp;htil=1&amp;vop=1&amp;pid=5c610acb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27848" y="2436309"/>
            <a:ext cx="1719072" cy="1124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6_5#59c435da0?iti=1&amp;htil=1&amp;vop=1&amp;pid=5c610acb8&amp;color=0,0,0&amp;vtp=1"/>
          <p:cNvSpPr/>
          <p:nvPr/>
        </p:nvSpPr>
        <p:spPr>
          <a:xfrm>
            <a:off x="3250565" y="3688021"/>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5_BD.16_6#59c435da0?iti=2&amp;htil=1&amp;vop=1&amp;pid=5c610acb8&amp;color=0,0,0&amp;vtp=1"/>
          <p:cNvSpPr/>
          <p:nvPr/>
        </p:nvSpPr>
        <p:spPr>
          <a:xfrm>
            <a:off x="8631809" y="3688021"/>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mc:AlternateContent xmlns:mc="http://schemas.openxmlformats.org/markup-compatibility/2006">
        <mc:Choice xmlns:a14="http://schemas.microsoft.com/office/drawing/2010/main" Requires="a14">
          <p:sp>
            <p:nvSpPr>
              <p:cNvPr id="8" name="QC_5_BD.16_7#59c435da0.choices?vop=1&amp;pid=5c610acb8&amp;color=0,0,0&amp;vtp=1&amp;bbb=1"/>
              <p:cNvSpPr/>
              <p:nvPr/>
            </p:nvSpPr>
            <p:spPr>
              <a:xfrm>
                <a:off x="722376" y="40979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A.该电阻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与热力学温度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是线性关系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.摄氏温度与电流是线性关系</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.温度越高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，电源的总功率越大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应标在电流较大的刻度上</a:t>
                </a:r>
                <a:endParaRPr lang="en-US" altLang="zh-CN" sz="2000" dirty="0"/>
              </a:p>
            </p:txBody>
          </p:sp>
        </mc:Choice>
        <mc:Fallback>
          <p:sp>
            <p:nvSpPr>
              <p:cNvPr id="8" name="QC_5_BD.16_7#59c435da0.choices?vop=1&amp;pid=5c610acb8&amp;color=0,0,0&amp;vtp=1&amp;bbb=1"/>
              <p:cNvSpPr>
                <a:spLocks noRot="1" noChangeAspect="1" noMove="1" noResize="1" noEditPoints="1" noAdjustHandles="1" noChangeArrowheads="1" noChangeShapeType="1" noTextEdit="1"/>
              </p:cNvSpPr>
              <p:nvPr/>
            </p:nvSpPr>
            <p:spPr>
              <a:xfrm>
                <a:off x="722376" y="4097977"/>
                <a:ext cx="10753344" cy="843153"/>
              </a:xfrm>
              <a:prstGeom prst="rect">
                <a:avLst/>
              </a:prstGeom>
              <a:blipFill rotWithShape="1">
                <a:blip r:embed="rId4"/>
                <a:stretch>
                  <a:fillRect l="-4" t="-38"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8_1#59c435da0?vop=1&amp;vop=1&amp;pid=5c610acb8&amp;color=0,0,0&amp;mp=1&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p:txBody>
      </p:sp>
      <p:pic>
        <p:nvPicPr>
          <p:cNvPr id="3" name="QC_5_EX.18_2#59c435da0?vop=1&amp;vop=1&amp;pid=5c610acb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04488" y="1511300"/>
            <a:ext cx="4389120"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9_1#59c435da0?vop=1&amp;vop=1&amp;pid=5c610acb8&amp;color=0,0,0&amp;vtp=1&amp;bt=1&amp;bbb=1&amp;hb=1"/>
              <p:cNvSpPr/>
              <p:nvPr/>
            </p:nvSpPr>
            <p:spPr>
              <a:xfrm>
                <a:off x="722376" y="972000"/>
                <a:ext cx="10753344" cy="29263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由题图甲可得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，联立可得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此可知该电阻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与热力学温度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是线性关系，A正确；由闭合电路欧姆定律可得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𝐼</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，整理得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𝑘𝐼</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，可知摄氏温度与电流不是线性关系，B错误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；由题图甲可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，温度越高</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的阻值越大，由闭合电路欧姆定律知，回路中的电流越小，根据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电源的总功率越小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，C错误；由题图甲可知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对应的电阻阻值小于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对应的电阻阻值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合电路欧姆定律可知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，阻值小时电流大，故</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应标在电流较大的刻度上，D错误.</a:t>
                </a:r>
                <a:endParaRPr lang="en-US" altLang="zh-CN" sz="2200" dirty="0"/>
              </a:p>
            </p:txBody>
          </p:sp>
        </mc:Choice>
        <mc:Fallback>
          <p:sp>
            <p:nvSpPr>
              <p:cNvPr id="2" name="QC_5_AS.19_1#59c435da0?vop=1&amp;vop=1&amp;pid=5c610acb8&amp;color=0,0,0&amp;vtp=1&amp;bt=1&amp;bbb=1&amp;hb=1"/>
              <p:cNvSpPr>
                <a:spLocks noRot="1" noChangeAspect="1" noMove="1" noResize="1" noEditPoints="1" noAdjustHandles="1" noChangeArrowheads="1" noChangeShapeType="1" noTextEdit="1"/>
              </p:cNvSpPr>
              <p:nvPr/>
            </p:nvSpPr>
            <p:spPr>
              <a:xfrm>
                <a:off x="722376" y="972000"/>
                <a:ext cx="10753344" cy="2926334"/>
              </a:xfrm>
              <a:prstGeom prst="rect">
                <a:avLst/>
              </a:prstGeom>
              <a:blipFill rotWithShape="1">
                <a:blip r:embed="rId1"/>
                <a:stretch>
                  <a:fillRect l="-4" t="-15" b="-15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20_1#59c435da0?vop=1&amp;vop=1&amp;pid=5c610acb8&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本题目由教材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P22第4题演变而来.教材考查了</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对应的电流的大小关系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，本题延伸考查了电阻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与热力学温度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a:t>
                </a:r>
                <a:endParaRPr lang="en-US" altLang="zh-CN" sz="2000" dirty="0"/>
              </a:p>
            </p:txBody>
          </p:sp>
        </mc:Choice>
        <mc:Fallback>
          <p:sp>
            <p:nvSpPr>
              <p:cNvPr id="2" name="QC_5_EX.20_1#59c435da0?vop=1&amp;vop=1&amp;pid=5c610acb8&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r="-1157" b="-3409"/>
                </a:stretch>
              </a:blipFill>
            </p:spPr>
            <p:txBody>
              <a:bodyPr/>
              <a:lstStyle/>
              <a:p>
                <a:r>
                  <a:rPr lang="zh-CN" altLang="en-US">
                    <a:noFill/>
                  </a:rPr>
                  <a:t> </a:t>
                </a:r>
              </a:p>
            </p:txBody>
          </p:sp>
        </mc:Fallback>
      </mc:AlternateContent>
      <p:sp>
        <p:nvSpPr>
          <p:cNvPr id="3" name="QC_5_EX.21_1#59c435da0?vop=1&amp;vop=1&amp;pid=5c610acb8&amp;color=0,0,0&amp;vtp=1&amp;bbb=1&amp;hb=1"/>
          <p:cNvSpPr/>
          <p:nvPr/>
        </p:nvSpPr>
        <p:spPr>
          <a:xfrm>
            <a:off x="722376" y="22987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电阻温度计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根据电阻随温度的变化而变化这一原理制成的将温度值转化为电阻值的温度传感器.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通过测量电路中的电流值结合闭合电路欧姆定律得到电阻值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，再将电阻值转化为温度值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现温度测量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fade">
                                      <p:cBhvr>
                                        <p:cTn id="21" dur="500"/>
                                        <p:tgtEl>
                                          <p:spTgt spid="3">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500"/>
                                        <p:tgtEl>
                                          <p:spTgt spid="3">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500"/>
                                        <p:tgtEl>
                                          <p:spTgt spid="3">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2_1#353025e4a?vop=1&amp;pid=041258ad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[山东淄博2024高二下期中]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有甲、乙、丙三个温度不同的物体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，将甲和乙接触较长一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段时间后分开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，再将乙和丙接触较长一段时间后分开，假设只有在它们相互接触时有传热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触时与外界没有传热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3_1#353025e4a.bracket?vop=1&amp;pid=041258ad5&amp;color=0,0,0&amp;vpa=6&amp;vtp=1&amp;bbb=1"/>
          <p:cNvSpPr/>
          <p:nvPr/>
        </p:nvSpPr>
        <p:spPr>
          <a:xfrm>
            <a:off x="3741801" y="186735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sp>
        <p:nvSpPr>
          <p:cNvPr id="4" name="QC_6_BD.22_2#353025e4a.choices?vop=1&amp;pid=041258ad5&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、丙三个物体都达到了平衡态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.只有乙、丙达到了平衡态，甲没达到平衡态</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、丙两物体都和甲达到了热平衡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.乙、丙两物体一定达到了热平衡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4_1#353025e4a?vop=1&amp;vop=1&amp;pid=041258ad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乙和丙分开后，甲、乙、丙三个物体与外界没有热传递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，它们中各自的宏观性质将不随时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间变化且具有确定的状态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，所以甲、乙、丙三个物体都达到了平衡态，A正确，B错误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；甲和乙接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触一段时间分开后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，甲和乙达到了热平衡，但乙和丙接触一段时间后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，乙的温度又可能发生了变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，最终乙、丙两物体温度相同，但是与甲的温度可能不同，乙、丙两物体达到了热平衡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未与甲达到热平衡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03f36ef2.fixed?pid=9b6930fd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c03f36ef2.fixed?pid=9b6930fd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温度和温标</a:t>
            </a:r>
            <a:endParaRPr lang="en-US" altLang="zh-CN" sz="4400" dirty="0"/>
          </a:p>
        </p:txBody>
      </p:sp>
      <p:pic>
        <p:nvPicPr>
          <p:cNvPr id="4" name="C_3#c03f36ef2.fixed?pid=9b6930fd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c03f36ef2.fixed?pid=9b6930fd7&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25_1#353025e4a?vop=1&amp;vop=1&amp;pid=041258ad5&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平衡态是一个系统所处的状态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，在该状态下系统所有的状态参量（温度、压强、体积等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）不再发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.而热平衡是相互接触的两个（或多个）系统达到了相同的温度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，温度是判断系统之间是否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达到热平衡的唯一参量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e538eee90?vop=1&amp;pid=6d341158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下列处于平衡态的是(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e538eee90.bracket?vop=1&amp;pid=6d341158d&amp;color=0,0,0&amp;vpa=1&amp;vtp=1"/>
          <p:cNvSpPr/>
          <p:nvPr/>
        </p:nvSpPr>
        <p:spPr>
          <a:xfrm>
            <a:off x="3419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1_2#e538eee90.choices?vop=1&amp;pid=6d341158d&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A.将一金属块放在沸水中加热足够长的时间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.刚刚放在教室中的一杯热水和一杯加较多冰块的可乐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.突然被压缩的气体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.开空调</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内教室内的气体</a:t>
                </a:r>
                <a:endParaRPr lang="en-US" altLang="zh-CN" sz="2000" dirty="0"/>
              </a:p>
            </p:txBody>
          </p:sp>
        </mc:Choice>
        <mc:Fallback>
          <p:sp>
            <p:nvSpPr>
              <p:cNvPr id="4" name="QC_5_BD.1_2#e538eee90.choices?vop=1&amp;pid=6d341158d&amp;color=0,0,0&amp;vtp=1&amp;bbb=1"/>
              <p:cNvSpPr>
                <a:spLocks noRot="1" noChangeAspect="1" noMove="1" noResize="1" noEditPoints="1" noAdjustHandles="1" noChangeArrowheads="1" noChangeShapeType="1" noTextEdit="1"/>
              </p:cNvSpPr>
              <p:nvPr/>
            </p:nvSpPr>
            <p:spPr>
              <a:xfrm>
                <a:off x="722376" y="1436497"/>
                <a:ext cx="10753344" cy="1796034"/>
              </a:xfrm>
              <a:prstGeom prst="rect">
                <a:avLst/>
              </a:prstGeom>
              <a:blipFill rotWithShape="1">
                <a:blip r:embed="rId1"/>
                <a:stretch>
                  <a:fillRect l="-4" t="-7"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e538eee90?vop=1&amp;vop=1&amp;pid=6d341158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金属块放在沸水中加热足够长的时间，其状态参量稳定不变，系统处于平衡态，故A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刚刚放在教室中的一杯热水和一杯加较多冰块的可乐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，两者状态参量都是不稳定的，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不是平衡态，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B错误；突然被压缩的气体温度升高，压强变大，故其不处于平衡态，故C错误；开空调</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内教室内的气体温度有变化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，故其不处于平衡态，故D错误.</a:t>
                </a:r>
                <a:endParaRPr lang="en-US" altLang="zh-CN" sz="2200" dirty="0"/>
              </a:p>
            </p:txBody>
          </p:sp>
        </mc:Choice>
        <mc:Fallback>
          <p:sp>
            <p:nvSpPr>
              <p:cNvPr id="2" name="QC_5_AS.3_1#e538eee90?vop=1&amp;vop=1&amp;pid=6d341158d&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2764"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1#e538eee90?vop=1&amp;vop=1&amp;pid=6d341158d&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把握住平衡态的定义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，即系统内与外界不发生能量的转移，是判断是否是平衡态的关键.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0e40fb0ea?vop=1&amp;pid=6d341158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[江苏多校2025高二下联考]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东北寒冷的冬季，一汽车进入有暖气的车库，一段时间后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，轮胎内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气体与室内气体达到热平衡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0e40fb0ea.bracket?vop=1&amp;pid=6d341158d&amp;color=0,0,0&amp;vpa=2&amp;vtp=1"/>
          <p:cNvSpPr/>
          <p:nvPr/>
        </p:nvSpPr>
        <p:spPr>
          <a:xfrm>
            <a:off x="4465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_2#0e40fb0ea.choices?vop=1&amp;pid=6d341158d&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A.两个系统处于热平衡时，它们一定具有相同的内能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.热平衡时，轮胎内气体分子的平均动能比室内气体分子的大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.室内气体每个分子的速率比室外气体所有分子的速率大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.热平衡后，轮胎内气体分子单位时间内与单位面积器壁的平均作用力比热平衡前的大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0e40fb0ea?vop=1&amp;vop=1&amp;pid=6d341158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两个系统处于热平衡时，一定具有相同的温度，内能还与质量、状态等因素有关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同内能不一定相同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，故A错误；热平衡时，轮胎内气体的温度与室内气体的温度相同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，则轮胎内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气体分子的平均动能与室内气体分子的相同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，故B错误；根据分子运动速率分布规律可知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同温度下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，各种速率的分子都存在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，不能说室内气体每个分子的速率比室外气体所有分子的速率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，故C错误；热平衡后，轮胎内气体的温度升高，分子的平均动能变大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，轮胎内气体分子单位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时间内与单位面积器壁的平均作用力比热平衡前的大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8_1#0e40fb0ea?vop=1&amp;vop=1&amp;pid=6d341158d&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热平衡定律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（热力学第零定律）：如果两个系统分别与第三个系统达到热平衡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，那么这两个系统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彼此之间也必定处于热平衡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9d1a729f7?vop=1&amp;pid=5c610acb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[吉林长春外国语学校2025高二下月考]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下列关于温度的说法正确的是(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_1#9d1a729f7.bracket?vop=1&amp;pid=5c610acb8&amp;color=0,0,0&amp;vpa=3&amp;vtp=1&amp;bbb=1"/>
          <p:cNvSpPr/>
          <p:nvPr/>
        </p:nvSpPr>
        <p:spPr>
          <a:xfrm>
            <a:off x="9883839" y="969265"/>
            <a:ext cx="52863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mc:AlternateContent xmlns:mc="http://schemas.openxmlformats.org/markup-compatibility/2006">
        <mc:Choice xmlns:a14="http://schemas.microsoft.com/office/drawing/2010/main" Requires="a14">
          <p:sp>
            <p:nvSpPr>
              <p:cNvPr id="4" name="QC_5_BD.9_2#9d1a729f7.choices?vop=1&amp;pid=5c610acb8&amp;color=0,0,0&amp;vtp=1&amp;bbb=1"/>
              <p:cNvSpPr/>
              <p:nvPr/>
            </p:nvSpPr>
            <p:spPr>
              <a:xfrm>
                <a:off x="722376" y="1384300"/>
                <a:ext cx="1075334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相当于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.水的沸点为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，用热力学温度表示即为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升高到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，用热力学温度表示即为从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升高到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373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.温度由摄氏温度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，对应的热力学温度由</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9_2#9d1a729f7.choices?vop=1&amp;pid=5c610acb8&amp;color=0,0,0&amp;vtp=1&amp;bbb=1"/>
              <p:cNvSpPr>
                <a:spLocks noRot="1" noChangeAspect="1" noMove="1" noResize="1" noEditPoints="1" noAdjustHandles="1" noChangeArrowheads="1" noChangeShapeType="1" noTextEdit="1"/>
              </p:cNvSpPr>
              <p:nvPr/>
            </p:nvSpPr>
            <p:spPr>
              <a:xfrm>
                <a:off x="722376" y="1384300"/>
                <a:ext cx="10753344" cy="1781302"/>
              </a:xfrm>
              <a:prstGeom prst="rect">
                <a:avLst/>
              </a:prstGeom>
              <a:blipFill rotWithShape="1">
                <a:blip r:embed="rId1"/>
                <a:stretch>
                  <a:fillRect l="-4" b="-266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3147</Words>
  <Application>WPS 演示</Application>
  <PresentationFormat>宽屏</PresentationFormat>
  <Paragraphs>135</Paragraphs>
  <Slides>21</Slides>
  <Notes>21</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21</vt:i4>
      </vt:variant>
    </vt:vector>
  </HeadingPairs>
  <TitlesOfParts>
    <vt:vector size="4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Cambria Math</vt:lpstr>
      <vt:lpstr>Cambria Math</vt:lpstr>
      <vt:lpstr>Cambria Math</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少年如他</cp:lastModifiedBy>
  <cp:revision>4</cp:revision>
  <dcterms:created xsi:type="dcterms:W3CDTF">2025-10-15T03:46:00Z</dcterms:created>
  <dcterms:modified xsi:type="dcterms:W3CDTF">2025-10-21T09:44:12Z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403F5596D8A644D3ABB1294F8BFF41AC_12</vt:lpwstr>
  </property>
  <property fmtid="{D5CDD505-2E9C-101B-9397-08002B2CF9AE}" pid="3" name="KSOProductBuildVer">
    <vt:lpwstr>2052-12.1.0.23125</vt:lpwstr>
  </property>
</Properties>
</file>